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Fraunces Medium"/>
      <p:regular r:id="rId17"/>
    </p:embeddedFont>
    <p:embeddedFont>
      <p:font typeface="Fraunces Medium"/>
      <p:regular r:id="rId18"/>
    </p:embeddedFont>
    <p:embeddedFont>
      <p:font typeface="Fraunces Medium"/>
      <p:regular r:id="rId19"/>
    </p:embeddedFont>
    <p:embeddedFont>
      <p:font typeface="Fraunces Medium"/>
      <p:regular r:id="rId20"/>
    </p:embeddedFont>
    <p:embeddedFont>
      <p:font typeface="Epilogue"/>
      <p:regular r:id="rId21"/>
    </p:embeddedFont>
    <p:embeddedFont>
      <p:font typeface="Epilogue"/>
      <p:regular r:id="rId22"/>
    </p:embeddedFont>
    <p:embeddedFont>
      <p:font typeface="Epilogue"/>
      <p:regular r:id="rId23"/>
    </p:embeddedFont>
    <p:embeddedFont>
      <p:font typeface="Epilogue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2-1.png>
</file>

<file path=ppt/media/image-3-1.png>
</file>

<file path=ppt/media/image-6-1.png>
</file>

<file path=ppt/media/image-6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82200" y="2327910"/>
            <a:ext cx="3810000" cy="357378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04761"/>
            <a:ext cx="533126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CyberPatriot: 2025-26</a:t>
            </a:r>
            <a:endParaRPr lang="en-US" sz="3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7781"/>
            <a:ext cx="296525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09317" y="1342430"/>
            <a:ext cx="4626888" cy="462688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886480" y="1297781"/>
            <a:ext cx="2965252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93790" y="6490216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endParaRPr lang="en-US" sz="3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8421" y="480060"/>
            <a:ext cx="4574500" cy="5455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What is Cyberpatriot?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698421" y="1461968"/>
            <a:ext cx="6403777" cy="1309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CyberPatriot is the National Youth Cyber Education Program created by the Air Force Association (AFA) to inspire K-12 students toward careers in cybersecurity or STEM fields.</a:t>
            </a:r>
            <a:endParaRPr lang="en-US" sz="2050" dirty="0"/>
          </a:p>
        </p:txBody>
      </p:sp>
      <p:sp>
        <p:nvSpPr>
          <p:cNvPr id="4" name="Text 2"/>
          <p:cNvSpPr/>
          <p:nvPr/>
        </p:nvSpPr>
        <p:spPr>
          <a:xfrm>
            <a:off x="698421" y="2946202"/>
            <a:ext cx="640377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endParaRPr lang="en-US" sz="1350" dirty="0"/>
          </a:p>
        </p:txBody>
      </p:sp>
      <p:sp>
        <p:nvSpPr>
          <p:cNvPr id="5" name="Text 3"/>
          <p:cNvSpPr/>
          <p:nvPr/>
        </p:nvSpPr>
        <p:spPr>
          <a:xfrm>
            <a:off x="698421" y="3382685"/>
            <a:ext cx="640377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attempts to simulate team environment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98421" y="3723203"/>
            <a:ext cx="640377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finding vulnerabilities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698421" y="4063722"/>
            <a:ext cx="640377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defensive competition 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698421" y="4404241"/>
            <a:ext cx="640377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15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(securing machines)</a:t>
            </a:r>
            <a:endParaRPr lang="en-US" sz="1350" dirty="0"/>
          </a:p>
        </p:txBody>
      </p:sp>
      <p:pic>
        <p:nvPicPr>
          <p:cNvPr id="9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36913" y="1483757"/>
            <a:ext cx="4201597" cy="4201597"/>
          </a:xfrm>
          <a:prstGeom prst="rect">
            <a:avLst/>
          </a:prstGeom>
        </p:spPr>
      </p:pic>
      <p:sp>
        <p:nvSpPr>
          <p:cNvPr id="10" name="Text 7"/>
          <p:cNvSpPr/>
          <p:nvPr/>
        </p:nvSpPr>
        <p:spPr>
          <a:xfrm>
            <a:off x="7535823" y="5881688"/>
            <a:ext cx="6403777" cy="8383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Established in 2009, CyberPatriot has grown to include thousands of teams nationwide, providing hands-on experience with practical cybersecurity skills in a competitive environment.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7535823" y="6877050"/>
            <a:ext cx="640377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7535823" y="7313533"/>
            <a:ext cx="6403777" cy="2794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Last year # of teams: 3085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26388" y="430887"/>
            <a:ext cx="3915489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850"/>
              </a:lnSpc>
              <a:buNone/>
            </a:pPr>
            <a:r>
              <a:rPr lang="en-US" sz="30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Competition Tiers</a:t>
            </a:r>
            <a:endParaRPr lang="en-US" sz="30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76161" y="1233487"/>
            <a:ext cx="7477958" cy="418552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26388" y="5595104"/>
            <a:ext cx="1337762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626388" y="6021705"/>
            <a:ext cx="1337762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rounds progressively get more difficult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626388" y="6326981"/>
            <a:ext cx="1337762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gold/silver tiers still look good and reward newer players</a:t>
            </a:r>
            <a:endParaRPr lang="en-US" sz="1200" dirty="0"/>
          </a:p>
        </p:txBody>
      </p:sp>
      <p:sp>
        <p:nvSpPr>
          <p:cNvPr id="7" name="Text 4"/>
          <p:cNvSpPr/>
          <p:nvPr/>
        </p:nvSpPr>
        <p:spPr>
          <a:xfrm>
            <a:off x="626388" y="6632258"/>
            <a:ext cx="1337762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we always shoot high for platinum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626388" y="6937534"/>
            <a:ext cx="1337762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to be on track for later rounds, place high from start. </a:t>
            </a:r>
            <a:endParaRPr lang="en-US" sz="1200" dirty="0"/>
          </a:p>
        </p:txBody>
      </p:sp>
      <p:sp>
        <p:nvSpPr>
          <p:cNvPr id="9" name="Text 6"/>
          <p:cNvSpPr/>
          <p:nvPr/>
        </p:nvSpPr>
        <p:spPr>
          <a:xfrm>
            <a:off x="626388" y="7242810"/>
            <a:ext cx="1337762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2025: </a:t>
            </a:r>
            <a:endParaRPr lang="en-US" sz="1200" dirty="0"/>
          </a:p>
        </p:txBody>
      </p:sp>
      <p:sp>
        <p:nvSpPr>
          <p:cNvPr id="10" name="Text 7"/>
          <p:cNvSpPr/>
          <p:nvPr/>
        </p:nvSpPr>
        <p:spPr>
          <a:xfrm>
            <a:off x="626388" y="7548086"/>
            <a:ext cx="13377624" cy="2505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2" marL="1028700" indent="-342900">
              <a:lnSpc>
                <a:spcPts val="1950"/>
              </a:lnSpc>
              <a:buSzPct val="100000"/>
              <a:buChar char="•"/>
            </a:pPr>
            <a:r>
              <a:rPr lang="en-US" sz="12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1x Plat state, 1x Plat Semis, 1x Gold Semis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4612" y="484465"/>
            <a:ext cx="4733449" cy="5504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300"/>
              </a:lnSpc>
              <a:buNone/>
            </a:pPr>
            <a:r>
              <a:rPr lang="en-US" sz="34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Competition Structure</a:t>
            </a:r>
            <a:endParaRPr lang="en-US" sz="3450" dirty="0"/>
          </a:p>
        </p:txBody>
      </p:sp>
      <p:sp>
        <p:nvSpPr>
          <p:cNvPr id="3" name="Shape 1"/>
          <p:cNvSpPr/>
          <p:nvPr/>
        </p:nvSpPr>
        <p:spPr>
          <a:xfrm>
            <a:off x="704612" y="1387197"/>
            <a:ext cx="13221176" cy="6361986"/>
          </a:xfrm>
          <a:prstGeom prst="roundRect">
            <a:avLst>
              <a:gd name="adj" fmla="val 1163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12232" y="1394817"/>
            <a:ext cx="13205936" cy="50839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888444" y="1508046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Image Types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6175891" y="1508046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Points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11456908" y="1508046"/>
            <a:ext cx="2285167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Round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712232" y="1903214"/>
            <a:ext cx="13205936" cy="79021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888444" y="2016442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Windows 10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888444" y="2351127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Ubuntu 22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6175891" y="2016442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6175891" y="2351127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11456908" y="2016442"/>
            <a:ext cx="2285167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</a:t>
            </a:r>
            <a:endParaRPr lang="en-US" sz="1350" dirty="0"/>
          </a:p>
        </p:txBody>
      </p:sp>
      <p:sp>
        <p:nvSpPr>
          <p:cNvPr id="14" name="Shape 12"/>
          <p:cNvSpPr/>
          <p:nvPr/>
        </p:nvSpPr>
        <p:spPr>
          <a:xfrm>
            <a:off x="712232" y="2693432"/>
            <a:ext cx="13205936" cy="14595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888444" y="2806660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Windows 11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888444" y="3141345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Windows Server 2022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888444" y="3476030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Mint 21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888444" y="3810714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Cisco Quiz+Packet Tracer </a:t>
            </a:r>
            <a:endParaRPr lang="en-US" sz="1350" dirty="0"/>
          </a:p>
        </p:txBody>
      </p:sp>
      <p:sp>
        <p:nvSpPr>
          <p:cNvPr id="19" name="Text 17"/>
          <p:cNvSpPr/>
          <p:nvPr/>
        </p:nvSpPr>
        <p:spPr>
          <a:xfrm>
            <a:off x="6175891" y="2806660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20" name="Text 18"/>
          <p:cNvSpPr/>
          <p:nvPr/>
        </p:nvSpPr>
        <p:spPr>
          <a:xfrm>
            <a:off x="6175891" y="3141345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21" name="Text 19"/>
          <p:cNvSpPr/>
          <p:nvPr/>
        </p:nvSpPr>
        <p:spPr>
          <a:xfrm>
            <a:off x="6175891" y="3476030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6175891" y="3810714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10+20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11456908" y="2806660"/>
            <a:ext cx="2285167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2</a:t>
            </a:r>
            <a:endParaRPr lang="en-US" sz="1350" dirty="0"/>
          </a:p>
        </p:txBody>
      </p:sp>
      <p:sp>
        <p:nvSpPr>
          <p:cNvPr id="24" name="Shape 22"/>
          <p:cNvSpPr/>
          <p:nvPr/>
        </p:nvSpPr>
        <p:spPr>
          <a:xfrm>
            <a:off x="712232" y="4153019"/>
            <a:ext cx="13205936" cy="145958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888444" y="4266248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Server 2019</a:t>
            </a:r>
            <a:endParaRPr lang="en-US" sz="1350" dirty="0"/>
          </a:p>
        </p:txBody>
      </p:sp>
      <p:sp>
        <p:nvSpPr>
          <p:cNvPr id="26" name="Text 24"/>
          <p:cNvSpPr/>
          <p:nvPr/>
        </p:nvSpPr>
        <p:spPr>
          <a:xfrm>
            <a:off x="888444" y="4600932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Windows 10</a:t>
            </a:r>
            <a:endParaRPr lang="en-US" sz="1350" dirty="0"/>
          </a:p>
        </p:txBody>
      </p:sp>
      <p:sp>
        <p:nvSpPr>
          <p:cNvPr id="27" name="Text 25"/>
          <p:cNvSpPr/>
          <p:nvPr/>
        </p:nvSpPr>
        <p:spPr>
          <a:xfrm>
            <a:off x="888444" y="4935617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Ubuntu 22</a:t>
            </a:r>
            <a:endParaRPr lang="en-US" sz="1350" dirty="0"/>
          </a:p>
        </p:txBody>
      </p:sp>
      <p:sp>
        <p:nvSpPr>
          <p:cNvPr id="28" name="Text 26"/>
          <p:cNvSpPr/>
          <p:nvPr/>
        </p:nvSpPr>
        <p:spPr>
          <a:xfrm>
            <a:off x="888444" y="5270302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Cisco Quiz+Packet Tracer</a:t>
            </a:r>
            <a:endParaRPr lang="en-US" sz="1350" dirty="0"/>
          </a:p>
        </p:txBody>
      </p:sp>
      <p:sp>
        <p:nvSpPr>
          <p:cNvPr id="29" name="Text 27"/>
          <p:cNvSpPr/>
          <p:nvPr/>
        </p:nvSpPr>
        <p:spPr>
          <a:xfrm>
            <a:off x="6175891" y="4266248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30" name="Text 28"/>
          <p:cNvSpPr/>
          <p:nvPr/>
        </p:nvSpPr>
        <p:spPr>
          <a:xfrm>
            <a:off x="6175891" y="4600932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31" name="Text 29"/>
          <p:cNvSpPr/>
          <p:nvPr/>
        </p:nvSpPr>
        <p:spPr>
          <a:xfrm>
            <a:off x="6175891" y="4935617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32" name="Text 30"/>
          <p:cNvSpPr/>
          <p:nvPr/>
        </p:nvSpPr>
        <p:spPr>
          <a:xfrm>
            <a:off x="6175891" y="5270302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30+70</a:t>
            </a:r>
            <a:endParaRPr lang="en-US" sz="1350" dirty="0"/>
          </a:p>
        </p:txBody>
      </p:sp>
      <p:sp>
        <p:nvSpPr>
          <p:cNvPr id="33" name="Text 31"/>
          <p:cNvSpPr/>
          <p:nvPr/>
        </p:nvSpPr>
        <p:spPr>
          <a:xfrm>
            <a:off x="11456908" y="4266248"/>
            <a:ext cx="2285167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State </a:t>
            </a:r>
            <a:endParaRPr lang="en-US" sz="1350" dirty="0"/>
          </a:p>
        </p:txBody>
      </p:sp>
      <p:sp>
        <p:nvSpPr>
          <p:cNvPr id="34" name="Shape 32"/>
          <p:cNvSpPr/>
          <p:nvPr/>
        </p:nvSpPr>
        <p:spPr>
          <a:xfrm>
            <a:off x="712232" y="5612606"/>
            <a:ext cx="13205936" cy="21289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888444" y="5725835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Windows 11</a:t>
            </a:r>
            <a:endParaRPr lang="en-US" sz="1350" dirty="0"/>
          </a:p>
        </p:txBody>
      </p:sp>
      <p:sp>
        <p:nvSpPr>
          <p:cNvPr id="36" name="Text 34"/>
          <p:cNvSpPr/>
          <p:nvPr/>
        </p:nvSpPr>
        <p:spPr>
          <a:xfrm>
            <a:off x="888444" y="6060519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Mint 21</a:t>
            </a:r>
            <a:endParaRPr lang="en-US" sz="1350" dirty="0"/>
          </a:p>
        </p:txBody>
      </p:sp>
      <p:sp>
        <p:nvSpPr>
          <p:cNvPr id="37" name="Text 35"/>
          <p:cNvSpPr/>
          <p:nvPr/>
        </p:nvSpPr>
        <p:spPr>
          <a:xfrm>
            <a:off x="888444" y="6395204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Server 2022</a:t>
            </a:r>
            <a:endParaRPr lang="en-US" sz="1350" dirty="0"/>
          </a:p>
        </p:txBody>
      </p:sp>
      <p:sp>
        <p:nvSpPr>
          <p:cNvPr id="38" name="Text 36"/>
          <p:cNvSpPr/>
          <p:nvPr/>
        </p:nvSpPr>
        <p:spPr>
          <a:xfrm>
            <a:off x="888444" y="6729889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Cisco Quiz + Packet Tracer</a:t>
            </a:r>
            <a:endParaRPr lang="en-US" sz="1350" dirty="0"/>
          </a:p>
        </p:txBody>
      </p:sp>
      <p:sp>
        <p:nvSpPr>
          <p:cNvPr id="39" name="Text 37"/>
          <p:cNvSpPr/>
          <p:nvPr/>
        </p:nvSpPr>
        <p:spPr>
          <a:xfrm>
            <a:off x="888444" y="7064573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Web-Based Challenge</a:t>
            </a:r>
            <a:endParaRPr lang="en-US" sz="1350" dirty="0"/>
          </a:p>
        </p:txBody>
      </p:sp>
      <p:sp>
        <p:nvSpPr>
          <p:cNvPr id="40" name="Text 38"/>
          <p:cNvSpPr/>
          <p:nvPr/>
        </p:nvSpPr>
        <p:spPr>
          <a:xfrm>
            <a:off x="888444" y="7399258"/>
            <a:ext cx="492764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Boeing Physical System Challenge</a:t>
            </a:r>
            <a:endParaRPr lang="en-US" sz="1350" dirty="0"/>
          </a:p>
        </p:txBody>
      </p:sp>
      <p:sp>
        <p:nvSpPr>
          <p:cNvPr id="41" name="Text 39"/>
          <p:cNvSpPr/>
          <p:nvPr/>
        </p:nvSpPr>
        <p:spPr>
          <a:xfrm>
            <a:off x="6175891" y="5725835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42" name="Text 40"/>
          <p:cNvSpPr/>
          <p:nvPr/>
        </p:nvSpPr>
        <p:spPr>
          <a:xfrm>
            <a:off x="6175891" y="6060519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43" name="Text 41"/>
          <p:cNvSpPr/>
          <p:nvPr/>
        </p:nvSpPr>
        <p:spPr>
          <a:xfrm>
            <a:off x="6175891" y="6395204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100</a:t>
            </a:r>
            <a:endParaRPr lang="en-US" sz="1350" dirty="0"/>
          </a:p>
        </p:txBody>
      </p:sp>
      <p:sp>
        <p:nvSpPr>
          <p:cNvPr id="44" name="Text 42"/>
          <p:cNvSpPr/>
          <p:nvPr/>
        </p:nvSpPr>
        <p:spPr>
          <a:xfrm>
            <a:off x="6175891" y="6729889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72+168 </a:t>
            </a:r>
            <a:endParaRPr lang="en-US" sz="1350" dirty="0"/>
          </a:p>
        </p:txBody>
      </p:sp>
      <p:sp>
        <p:nvSpPr>
          <p:cNvPr id="45" name="Text 43"/>
          <p:cNvSpPr/>
          <p:nvPr/>
        </p:nvSpPr>
        <p:spPr>
          <a:xfrm>
            <a:off x="6175891" y="7064573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80</a:t>
            </a:r>
            <a:endParaRPr lang="en-US" sz="1350" dirty="0"/>
          </a:p>
        </p:txBody>
      </p:sp>
      <p:sp>
        <p:nvSpPr>
          <p:cNvPr id="46" name="Text 44"/>
          <p:cNvSpPr/>
          <p:nvPr/>
        </p:nvSpPr>
        <p:spPr>
          <a:xfrm>
            <a:off x="6175891" y="7399258"/>
            <a:ext cx="4921210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200"/>
              </a:lnSpc>
              <a:buSzPct val="100000"/>
              <a:buChar char="•"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80</a:t>
            </a:r>
            <a:endParaRPr lang="en-US" sz="1350" dirty="0"/>
          </a:p>
        </p:txBody>
      </p:sp>
      <p:sp>
        <p:nvSpPr>
          <p:cNvPr id="47" name="Text 45"/>
          <p:cNvSpPr/>
          <p:nvPr/>
        </p:nvSpPr>
        <p:spPr>
          <a:xfrm>
            <a:off x="11456908" y="5725835"/>
            <a:ext cx="2285167" cy="2819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Semifinals</a:t>
            </a:r>
            <a:endParaRPr lang="en-US" sz="13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3787" y="531971"/>
            <a:ext cx="4836438" cy="6044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Cyberpatriot Teams:</a:t>
            </a:r>
            <a:endParaRPr lang="en-US" sz="3800" dirty="0"/>
          </a:p>
        </p:txBody>
      </p:sp>
      <p:sp>
        <p:nvSpPr>
          <p:cNvPr id="3" name="Text 1"/>
          <p:cNvSpPr/>
          <p:nvPr/>
        </p:nvSpPr>
        <p:spPr>
          <a:xfrm>
            <a:off x="773787" y="1523286"/>
            <a:ext cx="13082826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We will have 3-4 total teams, depending on signups </a:t>
            </a:r>
            <a:endParaRPr lang="en-US" sz="1500" dirty="0"/>
          </a:p>
        </p:txBody>
      </p:sp>
      <p:sp>
        <p:nvSpPr>
          <p:cNvPr id="4" name="Text 2"/>
          <p:cNvSpPr/>
          <p:nvPr/>
        </p:nvSpPr>
        <p:spPr>
          <a:xfrm>
            <a:off x="773787" y="1900476"/>
            <a:ext cx="13082826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teams will be structured (typically) in the following way</a:t>
            </a:r>
            <a:endParaRPr lang="en-US" sz="1500" dirty="0"/>
          </a:p>
        </p:txBody>
      </p:sp>
      <p:sp>
        <p:nvSpPr>
          <p:cNvPr id="5" name="Shape 3"/>
          <p:cNvSpPr/>
          <p:nvPr/>
        </p:nvSpPr>
        <p:spPr>
          <a:xfrm>
            <a:off x="773787" y="2427565"/>
            <a:ext cx="13082826" cy="2966442"/>
          </a:xfrm>
          <a:prstGeom prst="roundRect">
            <a:avLst>
              <a:gd name="adj" fmla="val 273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81407" y="2435185"/>
            <a:ext cx="13067586" cy="55673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974765" y="2558772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Team 2/3/4</a:t>
            </a:r>
            <a:endParaRPr lang="en-US" sz="1500" dirty="0"/>
          </a:p>
        </p:txBody>
      </p:sp>
      <p:sp>
        <p:nvSpPr>
          <p:cNvPr id="8" name="Text 6"/>
          <p:cNvSpPr/>
          <p:nvPr/>
        </p:nvSpPr>
        <p:spPr>
          <a:xfrm>
            <a:off x="7512367" y="2558772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Team 1</a:t>
            </a:r>
            <a:endParaRPr lang="en-US" sz="1500" dirty="0"/>
          </a:p>
        </p:txBody>
      </p:sp>
      <p:sp>
        <p:nvSpPr>
          <p:cNvPr id="9" name="Shape 7"/>
          <p:cNvSpPr/>
          <p:nvPr/>
        </p:nvSpPr>
        <p:spPr>
          <a:xfrm>
            <a:off x="781407" y="2991922"/>
            <a:ext cx="13067586" cy="23944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74765" y="3115508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 Linux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974765" y="3483054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2 Windows </a:t>
            </a:r>
            <a:endParaRPr lang="en-US" sz="1500" dirty="0"/>
          </a:p>
        </p:txBody>
      </p:sp>
      <p:sp>
        <p:nvSpPr>
          <p:cNvPr id="12" name="Text 10"/>
          <p:cNvSpPr/>
          <p:nvPr/>
        </p:nvSpPr>
        <p:spPr>
          <a:xfrm>
            <a:off x="974765" y="3850600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 Cisco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974765" y="4218146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 Omni, may do whatever requires work</a:t>
            </a:r>
            <a:endParaRPr lang="en-US" sz="1500" dirty="0"/>
          </a:p>
        </p:txBody>
      </p:sp>
      <p:sp>
        <p:nvSpPr>
          <p:cNvPr id="14" name="Text 12"/>
          <p:cNvSpPr/>
          <p:nvPr/>
        </p:nvSpPr>
        <p:spPr>
          <a:xfrm>
            <a:off x="974765" y="4643676"/>
            <a:ext cx="6143268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1-2 Team captain(s) will be assigned. 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7512367" y="3115508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 Linux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7512367" y="3483054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2 Windows</a:t>
            </a:r>
            <a:endParaRPr lang="en-US" sz="1500" dirty="0"/>
          </a:p>
        </p:txBody>
      </p:sp>
      <p:sp>
        <p:nvSpPr>
          <p:cNvPr id="17" name="Text 15"/>
          <p:cNvSpPr/>
          <p:nvPr/>
        </p:nvSpPr>
        <p:spPr>
          <a:xfrm>
            <a:off x="7512367" y="3850600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1-2 Cisco</a:t>
            </a:r>
            <a:endParaRPr lang="en-US" sz="1500" dirty="0"/>
          </a:p>
        </p:txBody>
      </p:sp>
      <p:sp>
        <p:nvSpPr>
          <p:cNvPr id="18" name="Text 16"/>
          <p:cNvSpPr/>
          <p:nvPr/>
        </p:nvSpPr>
        <p:spPr>
          <a:xfrm>
            <a:off x="7512367" y="4218146"/>
            <a:ext cx="6143268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1-2 Omni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7512367" y="4643676"/>
            <a:ext cx="6143268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1 Team Captain will be assigned.</a:t>
            </a:r>
            <a:endParaRPr lang="en-US" sz="1500" dirty="0"/>
          </a:p>
        </p:txBody>
      </p:sp>
      <p:sp>
        <p:nvSpPr>
          <p:cNvPr id="20" name="Text 18"/>
          <p:cNvSpPr/>
          <p:nvPr/>
        </p:nvSpPr>
        <p:spPr>
          <a:xfrm>
            <a:off x="773787" y="5684163"/>
            <a:ext cx="3810119" cy="3626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2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How will teams be decided?</a:t>
            </a:r>
            <a:endParaRPr lang="en-US" sz="2250" dirty="0"/>
          </a:p>
        </p:txBody>
      </p:sp>
      <p:sp>
        <p:nvSpPr>
          <p:cNvPr id="21" name="Text 19"/>
          <p:cNvSpPr/>
          <p:nvPr/>
        </p:nvSpPr>
        <p:spPr>
          <a:xfrm>
            <a:off x="773787" y="6336983"/>
            <a:ext cx="13082826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400"/>
              </a:lnSpc>
              <a:buSzPct val="100000"/>
              <a:buChar char="•"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we already started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773787" y="6864072"/>
            <a:ext cx="13082826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Team 1: 2/6 spots up for grabs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773787" y="7391162"/>
            <a:ext cx="13082826" cy="309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Team 2/3/4: All spots up for grabs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5202" y="457319"/>
            <a:ext cx="4378643" cy="519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050"/>
              </a:lnSpc>
              <a:buNone/>
            </a:pPr>
            <a:r>
              <a:rPr lang="en-US" sz="32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Competition Schedule</a:t>
            </a:r>
            <a:endParaRPr lang="en-US" sz="3250" dirty="0"/>
          </a:p>
        </p:txBody>
      </p:sp>
      <p:sp>
        <p:nvSpPr>
          <p:cNvPr id="3" name="Shape 1"/>
          <p:cNvSpPr/>
          <p:nvPr/>
        </p:nvSpPr>
        <p:spPr>
          <a:xfrm>
            <a:off x="665202" y="1226463"/>
            <a:ext cx="13299996" cy="6546175"/>
          </a:xfrm>
          <a:prstGeom prst="roundRect">
            <a:avLst>
              <a:gd name="adj" fmla="val 106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672822" y="1234083"/>
            <a:ext cx="13284756" cy="6530935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61555" y="1341477"/>
            <a:ext cx="4061103" cy="595026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39033" y="7391519"/>
            <a:ext cx="6306145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endParaRPr lang="en-US" sz="13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9403" y="1341477"/>
            <a:ext cx="4157663" cy="595014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485221" y="7391400"/>
            <a:ext cx="6306145" cy="266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9515"/>
            <a:ext cx="929806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Format And Penalties And Restrictions: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189642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Each round is 4 hours, and all images AND cisco must be complete within the 4 hour time frame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93790" y="2437209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5" name="Shape 3"/>
          <p:cNvSpPr/>
          <p:nvPr/>
        </p:nvSpPr>
        <p:spPr>
          <a:xfrm>
            <a:off x="793790" y="2977991"/>
            <a:ext cx="13042821" cy="4372094"/>
          </a:xfrm>
          <a:prstGeom prst="roundRect">
            <a:avLst>
              <a:gd name="adj" fmla="val 1907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801410" y="2985611"/>
            <a:ext cx="13026271" cy="346841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7" name="Text 5"/>
          <p:cNvSpPr/>
          <p:nvPr/>
        </p:nvSpPr>
        <p:spPr>
          <a:xfrm>
            <a:off x="1001197" y="3112294"/>
            <a:ext cx="394108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following penalties may be assigned live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1001197" y="3806904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Instances of Different Images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1001197" y="4183975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Shadowing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1001197" y="4561046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Image Snapshots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5346621" y="3112294"/>
            <a:ext cx="393727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following penalties may be assigned after the competition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5346621" y="3806904"/>
            <a:ext cx="3937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Hacking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5346621" y="4183975"/>
            <a:ext cx="3937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Reverse Engineering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5346621" y="4561046"/>
            <a:ext cx="3937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Team interference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5346621" y="4938117"/>
            <a:ext cx="3937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Copying image information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5346621" y="5315188"/>
            <a:ext cx="3937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Image Tampering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5346621" y="5692259"/>
            <a:ext cx="3937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Social Engineering</a:t>
            </a:r>
            <a:endParaRPr lang="en-US" sz="1550" dirty="0"/>
          </a:p>
        </p:txBody>
      </p:sp>
      <p:sp>
        <p:nvSpPr>
          <p:cNvPr id="18" name="Text 16"/>
          <p:cNvSpPr/>
          <p:nvPr/>
        </p:nvSpPr>
        <p:spPr>
          <a:xfrm>
            <a:off x="5346621" y="6069330"/>
            <a:ext cx="3937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DDoS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9688235" y="3112294"/>
            <a:ext cx="394108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The following are considered "deductions" and will be assigned live to images, not teams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9688235" y="4124444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Time limit exceeded 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9688235" y="4501515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key services removed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9688235" y="4878586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lvl="1" marL="6858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created new vulnerability</a:t>
            </a:r>
            <a:endParaRPr lang="en-US" sz="1550" dirty="0"/>
          </a:p>
        </p:txBody>
      </p:sp>
      <p:sp>
        <p:nvSpPr>
          <p:cNvPr id="23" name="Shape 21"/>
          <p:cNvSpPr/>
          <p:nvPr/>
        </p:nvSpPr>
        <p:spPr>
          <a:xfrm>
            <a:off x="801410" y="6454021"/>
            <a:ext cx="13026271" cy="8884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001197" y="6580703"/>
            <a:ext cx="3941088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Penalties may include bans, suspensions, interviews, etc 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5346621" y="6580703"/>
            <a:ext cx="393727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-</a:t>
            </a:r>
            <a:endParaRPr lang="en-US" sz="1550" dirty="0"/>
          </a:p>
        </p:txBody>
      </p:sp>
      <p:sp>
        <p:nvSpPr>
          <p:cNvPr id="26" name="Text 24"/>
          <p:cNvSpPr/>
          <p:nvPr/>
        </p:nvSpPr>
        <p:spPr>
          <a:xfrm>
            <a:off x="9688235" y="6580703"/>
            <a:ext cx="3941088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you lose like 10 points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447574"/>
            <a:ext cx="7293412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After School meeting schedule 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4464487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BECEF"/>
                </a:solidFill>
                <a:latin typeface="Epilogue" pitchFamily="34" charset="0"/>
                <a:ea typeface="Epilogue" pitchFamily="34" charset="-122"/>
                <a:cs typeface="Epilogue" pitchFamily="34" charset="-120"/>
              </a:rPr>
              <a:t>undecided, will be put out asap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345894"/>
            <a:ext cx="10424517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FINAL decision deadline to fill out the form: 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93790" y="4263628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b="1" i="1" dirty="0">
                <a:solidFill>
                  <a:srgbClr val="B05EF1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September 20th </a:t>
            </a:r>
            <a:endParaRPr lang="en-US" sz="3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2025-10-03T20:14:11Z</dcterms:created>
  <dcterms:modified xsi:type="dcterms:W3CDTF">2025-10-03T20:14:11Z</dcterms:modified>
</cp:coreProperties>
</file>